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8" r:id="rId3"/>
    <p:sldId id="261" r:id="rId4"/>
    <p:sldId id="257" r:id="rId5"/>
    <p:sldId id="262" r:id="rId6"/>
    <p:sldId id="259" r:id="rId7"/>
    <p:sldId id="260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9"/>
    <p:restoredTop sz="94712"/>
  </p:normalViewPr>
  <p:slideViewPr>
    <p:cSldViewPr snapToGrid="0" snapToObjects="1">
      <p:cViewPr>
        <p:scale>
          <a:sx n="95" d="100"/>
          <a:sy n="95" d="100"/>
        </p:scale>
        <p:origin x="408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E4D758-4D17-3347-BA4A-E9AF3EF2F2C9}" type="datetimeFigureOut">
              <a:rPr lang="en-US" smtClean="0"/>
              <a:t>6/22/18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C17141-0419-5D4E-B93E-AF5AE971BF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5131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</a:t>
            </a:r>
            <a:r>
              <a:rPr lang="en-US" dirty="0" err="1" smtClean="0"/>
              <a:t>support.rstudio.com</a:t>
            </a:r>
            <a:r>
              <a:rPr lang="en-US" dirty="0" smtClean="0"/>
              <a:t>/</a:t>
            </a:r>
            <a:r>
              <a:rPr lang="en-US" dirty="0" err="1" smtClean="0"/>
              <a:t>hc</a:t>
            </a:r>
            <a:r>
              <a:rPr lang="en-US" dirty="0" smtClean="0"/>
              <a:t>/</a:t>
            </a:r>
            <a:r>
              <a:rPr lang="en-US" dirty="0" err="1" smtClean="0"/>
              <a:t>en</a:t>
            </a:r>
            <a:r>
              <a:rPr lang="en-US" smtClean="0"/>
              <a:t>-us/articles/200532077?version=1.0.143&amp;mode=desktop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C17141-0419-5D4E-B93E-AF5AE971BF0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7876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Mixes interactivity and preservation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Save just text and can get same results at another time or on another machine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Building </a:t>
            </a:r>
            <a:r>
              <a:rPr lang="en-US" dirty="0" err="1" smtClean="0"/>
              <a:t>preservable</a:t>
            </a:r>
            <a:r>
              <a:rPr lang="en-US" dirty="0" smtClean="0"/>
              <a:t> pipeline of operations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C17141-0419-5D4E-B93E-AF5AE971BF0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1193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189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974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44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0032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231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0443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8475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8213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810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6018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9378B-99B1-F142-9288-32C2185A7A0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464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B9378B-99B1-F142-9288-32C2185A7A00}" type="datetimeFigureOut">
              <a:rPr lang="en-US" smtClean="0"/>
              <a:t>6/22/18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CE8334-54E7-DE43-9124-A43818247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303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hadleywickham" TargetMode="External"/><Relationship Id="rId4" Type="http://schemas.openxmlformats.org/officeDocument/2006/relationships/hyperlink" Target="https://twitter.com/rstudiotips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r-bloggers.com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R/</a:t>
            </a:r>
            <a:r>
              <a:rPr lang="en-US" dirty="0" err="1" smtClean="0"/>
              <a:t>RStudio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Data visualization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Taylor Dunivin</a:t>
            </a:r>
          </a:p>
          <a:p>
            <a:r>
              <a:rPr lang="en-US" dirty="0" smtClean="0"/>
              <a:t>EDAMAME</a:t>
            </a:r>
          </a:p>
          <a:p>
            <a:r>
              <a:rPr lang="en-US" dirty="0" smtClean="0"/>
              <a:t>July 26, 2018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11713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R?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free</a:t>
            </a:r>
          </a:p>
          <a:p>
            <a:r>
              <a:rPr lang="en-US" dirty="0" smtClean="0"/>
              <a:t>open-source </a:t>
            </a:r>
          </a:p>
          <a:p>
            <a:r>
              <a:rPr lang="en-US" dirty="0" smtClean="0"/>
              <a:t>designed for data analysis and statistics</a:t>
            </a:r>
          </a:p>
          <a:p>
            <a:r>
              <a:rPr lang="en-US" dirty="0" smtClean="0"/>
              <a:t>user-community</a:t>
            </a:r>
          </a:p>
          <a:p>
            <a:r>
              <a:rPr lang="en-US" dirty="0" smtClean="0"/>
              <a:t>highly extensible</a:t>
            </a:r>
          </a:p>
          <a:p>
            <a:r>
              <a:rPr lang="en-US" dirty="0" smtClean="0"/>
              <a:t>easy organization with </a:t>
            </a:r>
            <a:r>
              <a:rPr lang="en-US" dirty="0" err="1" smtClean="0"/>
              <a:t>RStudio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2402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 community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>www.r-bloggers.com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Twitter</a:t>
            </a:r>
          </a:p>
          <a:p>
            <a:pPr lvl="1"/>
            <a:r>
              <a:rPr lang="en-US" dirty="0" smtClean="0">
                <a:hlinkClick r:id="rId3"/>
              </a:rPr>
              <a:t>@hadleywickham</a:t>
            </a:r>
            <a:endParaRPr lang="en-US" dirty="0" smtClean="0"/>
          </a:p>
          <a:p>
            <a:pPr lvl="1"/>
            <a:r>
              <a:rPr lang="en-US" dirty="0">
                <a:hlinkClick r:id="rId4"/>
              </a:rPr>
              <a:t>@</a:t>
            </a:r>
            <a:r>
              <a:rPr lang="en-US" dirty="0" smtClean="0">
                <a:hlinkClick r:id="rId4"/>
              </a:rPr>
              <a:t>rstudiotips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err="1" smtClean="0"/>
              <a:t>support.rstudio.com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0199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RStudio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0099" y="1764653"/>
            <a:ext cx="8051801" cy="4873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217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2126"/>
            <a:ext cx="10515600" cy="1325563"/>
          </a:xfrm>
        </p:spPr>
        <p:txBody>
          <a:bodyPr/>
          <a:lstStyle/>
          <a:p>
            <a:r>
              <a:rPr lang="en-US" dirty="0" smtClean="0"/>
              <a:t>Console vs. script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r="49459"/>
          <a:stretch/>
        </p:blipFill>
        <p:spPr>
          <a:xfrm>
            <a:off x="6299200" y="182126"/>
            <a:ext cx="5054600" cy="60530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90600" y="1525777"/>
            <a:ext cx="4546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SCRIPT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Preserve </a:t>
            </a:r>
            <a:r>
              <a:rPr lang="en-US" dirty="0"/>
              <a:t>work in a plain-text file </a:t>
            </a:r>
            <a:r>
              <a:rPr lang="en-US" dirty="0" smtClean="0"/>
              <a:t>(.</a:t>
            </a:r>
            <a:r>
              <a:rPr lang="en-US" dirty="0"/>
              <a:t>R extension)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Do </a:t>
            </a:r>
            <a:r>
              <a:rPr lang="en-US" dirty="0"/>
              <a:t>your work here, and save this to be able to reproduce or edit it at a later </a:t>
            </a:r>
            <a:r>
              <a:rPr lang="en-US" dirty="0" smtClean="0"/>
              <a:t>date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90600" y="3753454"/>
            <a:ext cx="4546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CONSOLE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err="1"/>
              <a:t>Y</a:t>
            </a:r>
            <a:r>
              <a:rPr lang="en-US" dirty="0" err="1" smtClean="0"/>
              <a:t>ame</a:t>
            </a:r>
            <a:r>
              <a:rPr lang="en-US" dirty="0" smtClean="0"/>
              <a:t> </a:t>
            </a:r>
            <a:r>
              <a:rPr lang="en-US" dirty="0"/>
              <a:t>as </a:t>
            </a:r>
            <a:r>
              <a:rPr lang="en-US" dirty="0" smtClean="0"/>
              <a:t>typing R </a:t>
            </a:r>
            <a:r>
              <a:rPr lang="en-US" dirty="0"/>
              <a:t>in your command line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You </a:t>
            </a:r>
            <a:r>
              <a:rPr lang="en-US" dirty="0"/>
              <a:t>can type in commands and R will execute them and print the </a:t>
            </a:r>
            <a:r>
              <a:rPr lang="en-US" dirty="0" smtClean="0"/>
              <a:t>result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38200" y="5318667"/>
            <a:ext cx="4699000" cy="923330"/>
          </a:xfrm>
          <a:prstGeom prst="rect">
            <a:avLst/>
          </a:prstGeom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b="1" dirty="0"/>
              <a:t>Pro tip: </a:t>
            </a:r>
            <a:r>
              <a:rPr lang="en-US" dirty="0" err="1"/>
              <a:t>cmd</a:t>
            </a:r>
            <a:r>
              <a:rPr lang="en-US" dirty="0"/>
              <a:t>/ctrl-enter executes the line the cursor is on by copying that line and sending it to the Console </a:t>
            </a:r>
          </a:p>
        </p:txBody>
      </p:sp>
    </p:spTree>
    <p:extLst>
      <p:ext uri="{BB962C8B-B14F-4D97-AF65-F5344CB8AC3E}">
        <p14:creationId xmlns:p14="http://schemas.microsoft.com/office/powerpoint/2010/main" val="7240648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Organization in </a:t>
            </a:r>
            <a:r>
              <a:rPr lang="en-US" dirty="0" err="1" smtClean="0"/>
              <a:t>Rstudio</a:t>
            </a:r>
            <a:r>
              <a:rPr lang="en-US" dirty="0" smtClean="0"/>
              <a:t> (Projects)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File </a:t>
            </a:r>
            <a:r>
              <a:rPr lang="en-US" dirty="0" smtClean="0">
                <a:sym typeface="Wingdings"/>
              </a:rPr>
              <a:t> New Project</a:t>
            </a:r>
            <a:endParaRPr lang="en-US" dirty="0"/>
          </a:p>
        </p:txBody>
      </p:sp>
      <p:pic>
        <p:nvPicPr>
          <p:cNvPr id="1026" name="Picture 2" descr="http://www.rstudio.com/images/docs/projects_new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441575"/>
            <a:ext cx="4648192" cy="341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69242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Organization in </a:t>
            </a:r>
            <a:r>
              <a:rPr lang="en-US" dirty="0" err="1" smtClean="0"/>
              <a:t>Rstudio</a:t>
            </a:r>
            <a:r>
              <a:rPr lang="en-US" dirty="0" smtClean="0"/>
              <a:t> (Projects)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File </a:t>
            </a:r>
            <a:r>
              <a:rPr lang="en-US" dirty="0" smtClean="0">
                <a:sym typeface="Wingdings"/>
              </a:rPr>
              <a:t> New Project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What’s included in an R  Project?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20000"/>
              </a:lnSpc>
            </a:pPr>
            <a:r>
              <a:rPr lang="en-US" sz="2400" dirty="0" smtClean="0"/>
              <a:t>.</a:t>
            </a:r>
            <a:r>
              <a:rPr lang="en-US" sz="2400" dirty="0" err="1" smtClean="0"/>
              <a:t>Rproj</a:t>
            </a:r>
            <a:r>
              <a:rPr lang="en-US" sz="2400" dirty="0" smtClean="0"/>
              <a:t> extension</a:t>
            </a:r>
          </a:p>
          <a:p>
            <a:pPr>
              <a:lnSpc>
                <a:spcPct val="120000"/>
              </a:lnSpc>
            </a:pPr>
            <a:r>
              <a:rPr lang="en-US" sz="2400" dirty="0" smtClean="0"/>
              <a:t>Self-contained home for</a:t>
            </a:r>
          </a:p>
          <a:p>
            <a:pPr lvl="1">
              <a:lnSpc>
                <a:spcPct val="120000"/>
              </a:lnSpc>
            </a:pPr>
            <a:r>
              <a:rPr lang="en-US" sz="2000" dirty="0" smtClean="0"/>
              <a:t>code</a:t>
            </a:r>
          </a:p>
          <a:p>
            <a:pPr lvl="1">
              <a:lnSpc>
                <a:spcPct val="120000"/>
              </a:lnSpc>
            </a:pPr>
            <a:r>
              <a:rPr lang="en-US" sz="2000" dirty="0" smtClean="0"/>
              <a:t>data</a:t>
            </a:r>
          </a:p>
          <a:p>
            <a:pPr lvl="1">
              <a:lnSpc>
                <a:spcPct val="120000"/>
              </a:lnSpc>
            </a:pPr>
            <a:r>
              <a:rPr lang="en-US" sz="2000" dirty="0" smtClean="0"/>
              <a:t>output</a:t>
            </a:r>
          </a:p>
          <a:p>
            <a:pPr lvl="1">
              <a:lnSpc>
                <a:spcPct val="120000"/>
              </a:lnSpc>
            </a:pPr>
            <a:r>
              <a:rPr lang="en-US" sz="2000" dirty="0" smtClean="0"/>
              <a:t>figures</a:t>
            </a:r>
          </a:p>
          <a:p>
            <a:pPr>
              <a:lnSpc>
                <a:spcPct val="120000"/>
              </a:lnSpc>
            </a:pPr>
            <a:r>
              <a:rPr lang="en-US" sz="2400" dirty="0" smtClean="0"/>
              <a:t>.</a:t>
            </a:r>
            <a:r>
              <a:rPr lang="en-US" sz="2400" dirty="0" err="1" smtClean="0"/>
              <a:t>gitignore</a:t>
            </a:r>
            <a:endParaRPr lang="en-US" sz="2400" dirty="0" smtClean="0"/>
          </a:p>
          <a:p>
            <a:pPr>
              <a:lnSpc>
                <a:spcPct val="120000"/>
              </a:lnSpc>
            </a:pPr>
            <a:r>
              <a:rPr lang="en-US" sz="2400" dirty="0" smtClean="0"/>
              <a:t>Working directory = project directory</a:t>
            </a:r>
          </a:p>
          <a:p>
            <a:endParaRPr lang="en-US" sz="2400" dirty="0"/>
          </a:p>
        </p:txBody>
      </p:sp>
      <p:pic>
        <p:nvPicPr>
          <p:cNvPr id="7" name="Picture 2" descr="http://www.rstudio.com/images/docs/projects_new.png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9738" y="2505075"/>
            <a:ext cx="5017886" cy="3684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7262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Special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ignoring </a:t>
            </a:r>
            <a:r>
              <a:rPr lang="en-US" dirty="0" smtClean="0"/>
              <a:t>whitespace</a:t>
            </a:r>
          </a:p>
          <a:p>
            <a:endParaRPr lang="en-US" dirty="0" smtClean="0"/>
          </a:p>
          <a:p>
            <a:r>
              <a:rPr lang="en-US" dirty="0" smtClean="0"/>
              <a:t>tab completion</a:t>
            </a:r>
          </a:p>
          <a:p>
            <a:pPr lvl="1"/>
            <a:r>
              <a:rPr lang="en-US" dirty="0" smtClean="0"/>
              <a:t>objects</a:t>
            </a:r>
          </a:p>
          <a:p>
            <a:pPr lvl="1"/>
            <a:r>
              <a:rPr lang="en-US" dirty="0" smtClean="0"/>
              <a:t>packages</a:t>
            </a:r>
          </a:p>
          <a:p>
            <a:pPr lvl="1"/>
            <a:r>
              <a:rPr lang="en-US" dirty="0" smtClean="0"/>
              <a:t>assignment within a </a:t>
            </a:r>
            <a:r>
              <a:rPr lang="en-US" dirty="0" smtClean="0"/>
              <a:t>function</a:t>
            </a:r>
          </a:p>
          <a:p>
            <a:pPr lvl="1"/>
            <a:endParaRPr lang="en-US" dirty="0" smtClean="0"/>
          </a:p>
          <a:p>
            <a:r>
              <a:rPr lang="en-US" dirty="0"/>
              <a:t>C</a:t>
            </a:r>
            <a:r>
              <a:rPr lang="en-US" dirty="0" smtClean="0"/>
              <a:t>onsistent </a:t>
            </a:r>
            <a:r>
              <a:rPr lang="en-US" dirty="0" smtClean="0"/>
              <a:t>documentation/ help files </a:t>
            </a:r>
          </a:p>
          <a:p>
            <a:pPr lvl="1"/>
            <a:r>
              <a:rPr lang="en-US" dirty="0" smtClean="0"/>
              <a:t>?function</a:t>
            </a:r>
          </a:p>
          <a:p>
            <a:pPr lvl="1"/>
            <a:r>
              <a:rPr lang="en-US" dirty="0" smtClean="0"/>
              <a:t>??</a:t>
            </a:r>
            <a:r>
              <a:rPr lang="en-US" dirty="0" smtClean="0"/>
              <a:t>anything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R is chatty</a:t>
            </a:r>
          </a:p>
          <a:p>
            <a:pPr lvl="1"/>
            <a:r>
              <a:rPr lang="en-US" dirty="0" smtClean="0"/>
              <a:t>error messages</a:t>
            </a:r>
          </a:p>
          <a:p>
            <a:pPr lvl="1"/>
            <a:r>
              <a:rPr lang="en-US" dirty="0" smtClean="0"/>
              <a:t>warning messages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343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/>
          <p:cNvSpPr/>
          <p:nvPr/>
        </p:nvSpPr>
        <p:spPr>
          <a:xfrm rot="16200000">
            <a:off x="7543583" y="-1652444"/>
            <a:ext cx="1891984" cy="6884896"/>
          </a:xfrm>
          <a:prstGeom prst="roundRect">
            <a:avLst>
              <a:gd name="adj" fmla="val 13152"/>
            </a:avLst>
          </a:prstGeom>
          <a:solidFill>
            <a:srgbClr val="FFFF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 rot="16200000">
            <a:off x="7570827" y="278662"/>
            <a:ext cx="1837492" cy="6884897"/>
          </a:xfrm>
          <a:prstGeom prst="roundRect">
            <a:avLst>
              <a:gd name="adj" fmla="val 13152"/>
            </a:avLst>
          </a:prstGeom>
          <a:solidFill>
            <a:srgbClr val="00B0F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 rot="16200000">
            <a:off x="6233810" y="3541783"/>
            <a:ext cx="1837492" cy="4210861"/>
          </a:xfrm>
          <a:prstGeom prst="roundRect">
            <a:avLst>
              <a:gd name="adj" fmla="val 13152"/>
            </a:avLst>
          </a:prstGeom>
          <a:solidFill>
            <a:srgbClr val="0070C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324567" y="137580"/>
            <a:ext cx="2316161" cy="4778662"/>
          </a:xfrm>
          <a:prstGeom prst="roundRect">
            <a:avLst>
              <a:gd name="adj" fmla="val 13152"/>
            </a:avLst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6721096" y="188258"/>
            <a:ext cx="2316161" cy="6538911"/>
          </a:xfrm>
          <a:prstGeom prst="roundRect">
            <a:avLst>
              <a:gd name="adj" fmla="val 13152"/>
            </a:avLst>
          </a:prstGeom>
          <a:solidFill>
            <a:srgbClr val="FFFF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types in R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6636957" y="954694"/>
            <a:ext cx="2413000" cy="163830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</a:rPr>
              <a:t>Vector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9271433" y="954694"/>
            <a:ext cx="2413000" cy="163830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</a:rPr>
              <a:t>List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6624257" y="2893825"/>
            <a:ext cx="2413000" cy="163830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</a:rPr>
              <a:t>Matrix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9257986" y="2893825"/>
            <a:ext cx="2413000" cy="163830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</a:rPr>
              <a:t>Data frame/ </a:t>
            </a:r>
          </a:p>
          <a:p>
            <a:pPr algn="ctr"/>
            <a:r>
              <a:rPr lang="en-US" sz="2800" dirty="0" smtClean="0">
                <a:solidFill>
                  <a:schemeClr val="tx1"/>
                </a:solidFill>
              </a:rPr>
              <a:t>Tibble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156076" y="1605337"/>
            <a:ext cx="13548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1 dimension</a:t>
            </a:r>
            <a:endParaRPr lang="en-US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5176667" y="3580007"/>
            <a:ext cx="1446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2 dimensions</a:t>
            </a:r>
            <a:endParaRPr lang="en-US" b="1" dirty="0"/>
          </a:p>
        </p:txBody>
      </p:sp>
      <p:sp>
        <p:nvSpPr>
          <p:cNvPr id="16" name="TextBox 15"/>
          <p:cNvSpPr txBox="1"/>
          <p:nvPr/>
        </p:nvSpPr>
        <p:spPr>
          <a:xfrm>
            <a:off x="5156076" y="5462547"/>
            <a:ext cx="14814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N dimensions</a:t>
            </a:r>
            <a:endParaRPr lang="en-US" b="1" dirty="0"/>
          </a:p>
        </p:txBody>
      </p:sp>
      <p:sp>
        <p:nvSpPr>
          <p:cNvPr id="17" name="Rounded Rectangle 16"/>
          <p:cNvSpPr/>
          <p:nvPr/>
        </p:nvSpPr>
        <p:spPr>
          <a:xfrm>
            <a:off x="6668264" y="4849315"/>
            <a:ext cx="2413000" cy="1638300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</a:rPr>
              <a:t>Array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010660" y="342326"/>
            <a:ext cx="1671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Same data type</a:t>
            </a:r>
            <a:endParaRPr lang="en-US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9677660" y="347681"/>
            <a:ext cx="1834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Mixed data types</a:t>
            </a:r>
            <a:endParaRPr lang="en-US" b="1" dirty="0"/>
          </a:p>
        </p:txBody>
      </p:sp>
      <p:sp>
        <p:nvSpPr>
          <p:cNvPr id="20" name="TextBox 19"/>
          <p:cNvSpPr txBox="1"/>
          <p:nvPr/>
        </p:nvSpPr>
        <p:spPr>
          <a:xfrm>
            <a:off x="838200" y="1825584"/>
            <a:ext cx="1885901" cy="26108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800" dirty="0" smtClean="0"/>
              <a:t>Numeric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800" dirty="0" smtClean="0"/>
              <a:t>Logical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800" dirty="0" smtClean="0"/>
              <a:t>Character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sz="2800" dirty="0" smtClean="0"/>
              <a:t>Factor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19249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480</TotalTime>
  <Words>244</Words>
  <Application>Microsoft Macintosh PowerPoint</Application>
  <PresentationFormat>Widescreen</PresentationFormat>
  <Paragraphs>78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Calibri</vt:lpstr>
      <vt:lpstr>Calibri Light</vt:lpstr>
      <vt:lpstr>Wingdings</vt:lpstr>
      <vt:lpstr>Arial</vt:lpstr>
      <vt:lpstr>Office Theme</vt:lpstr>
      <vt:lpstr>R/RStudio Data visualization</vt:lpstr>
      <vt:lpstr>Why R?</vt:lpstr>
      <vt:lpstr>R community</vt:lpstr>
      <vt:lpstr>RStudio</vt:lpstr>
      <vt:lpstr>Console vs. script</vt:lpstr>
      <vt:lpstr>Organization in Rstudio (Projects)</vt:lpstr>
      <vt:lpstr>Organization in Rstudio (Projects)</vt:lpstr>
      <vt:lpstr>Special features</vt:lpstr>
      <vt:lpstr>Data types in R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visualization</dc:title>
  <dc:creator>Taylor Dunivin</dc:creator>
  <cp:lastModifiedBy>Taylor Dunivin</cp:lastModifiedBy>
  <cp:revision>28</cp:revision>
  <dcterms:created xsi:type="dcterms:W3CDTF">2018-06-20T18:16:17Z</dcterms:created>
  <dcterms:modified xsi:type="dcterms:W3CDTF">2018-06-22T17:36:35Z</dcterms:modified>
</cp:coreProperties>
</file>

<file path=docProps/thumbnail.jpeg>
</file>